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74"/>
  </p:normalViewPr>
  <p:slideViewPr>
    <p:cSldViewPr snapToGrid="0" snapToObjects="1">
      <p:cViewPr varScale="1">
        <p:scale>
          <a:sx n="131" d="100"/>
          <a:sy n="131" d="100"/>
        </p:scale>
        <p:origin x="37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2EC751-8D18-D643-A93F-90FE11101C1B}" type="datetimeFigureOut">
              <a:rPr lang="en-US" smtClean="0"/>
              <a:t>12/12/16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7A82ED-4E03-C745-9262-FFBE45F3148C}" type="slidenum">
              <a:rPr lang="en-US" smtClean="0"/>
              <a:t>‹#›</a:t>
            </a:fld>
            <a:endParaRPr lang="en-US"/>
          </a:p>
        </p:txBody>
      </p:sp>
    </p:spTree>
    <p:extLst>
      <p:ext uri="{BB962C8B-B14F-4D97-AF65-F5344CB8AC3E}">
        <p14:creationId xmlns:p14="http://schemas.microsoft.com/office/powerpoint/2010/main" val="1958594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2EC751-8D18-D643-A93F-90FE11101C1B}" type="datetimeFigureOut">
              <a:rPr lang="en-US" smtClean="0"/>
              <a:t>12/12/16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7A82ED-4E03-C745-9262-FFBE45F3148C}" type="slidenum">
              <a:rPr lang="en-US" smtClean="0"/>
              <a:t>‹#›</a:t>
            </a:fld>
            <a:endParaRPr lang="en-US"/>
          </a:p>
        </p:txBody>
      </p:sp>
    </p:spTree>
    <p:extLst>
      <p:ext uri="{BB962C8B-B14F-4D97-AF65-F5344CB8AC3E}">
        <p14:creationId xmlns:p14="http://schemas.microsoft.com/office/powerpoint/2010/main" val="276099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2EC751-8D18-D643-A93F-90FE11101C1B}" type="datetimeFigureOut">
              <a:rPr lang="en-US" smtClean="0"/>
              <a:t>12/12/16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7A82ED-4E03-C745-9262-FFBE45F3148C}" type="slidenum">
              <a:rPr lang="en-US" smtClean="0"/>
              <a:t>‹#›</a:t>
            </a:fld>
            <a:endParaRPr lang="en-US"/>
          </a:p>
        </p:txBody>
      </p:sp>
    </p:spTree>
    <p:extLst>
      <p:ext uri="{BB962C8B-B14F-4D97-AF65-F5344CB8AC3E}">
        <p14:creationId xmlns:p14="http://schemas.microsoft.com/office/powerpoint/2010/main" val="1839568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2EC751-8D18-D643-A93F-90FE11101C1B}" type="datetimeFigureOut">
              <a:rPr lang="en-US" smtClean="0"/>
              <a:t>12/12/16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7A82ED-4E03-C745-9262-FFBE45F3148C}" type="slidenum">
              <a:rPr lang="en-US" smtClean="0"/>
              <a:t>‹#›</a:t>
            </a:fld>
            <a:endParaRPr lang="en-US"/>
          </a:p>
        </p:txBody>
      </p:sp>
    </p:spTree>
    <p:extLst>
      <p:ext uri="{BB962C8B-B14F-4D97-AF65-F5344CB8AC3E}">
        <p14:creationId xmlns:p14="http://schemas.microsoft.com/office/powerpoint/2010/main" val="326001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2EC751-8D18-D643-A93F-90FE11101C1B}" type="datetimeFigureOut">
              <a:rPr lang="en-US" smtClean="0"/>
              <a:t>12/12/16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7A82ED-4E03-C745-9262-FFBE45F3148C}" type="slidenum">
              <a:rPr lang="en-US" smtClean="0"/>
              <a:t>‹#›</a:t>
            </a:fld>
            <a:endParaRPr lang="en-US"/>
          </a:p>
        </p:txBody>
      </p:sp>
    </p:spTree>
    <p:extLst>
      <p:ext uri="{BB962C8B-B14F-4D97-AF65-F5344CB8AC3E}">
        <p14:creationId xmlns:p14="http://schemas.microsoft.com/office/powerpoint/2010/main" val="706131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32EC751-8D18-D643-A93F-90FE11101C1B}" type="datetimeFigureOut">
              <a:rPr lang="en-US" smtClean="0"/>
              <a:t>12/12/16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7A82ED-4E03-C745-9262-FFBE45F3148C}" type="slidenum">
              <a:rPr lang="en-US" smtClean="0"/>
              <a:t>‹#›</a:t>
            </a:fld>
            <a:endParaRPr lang="en-US"/>
          </a:p>
        </p:txBody>
      </p:sp>
    </p:spTree>
    <p:extLst>
      <p:ext uri="{BB962C8B-B14F-4D97-AF65-F5344CB8AC3E}">
        <p14:creationId xmlns:p14="http://schemas.microsoft.com/office/powerpoint/2010/main" val="961672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32EC751-8D18-D643-A93F-90FE11101C1B}" type="datetimeFigureOut">
              <a:rPr lang="en-US" smtClean="0"/>
              <a:t>12/12/16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C7A82ED-4E03-C745-9262-FFBE45F3148C}" type="slidenum">
              <a:rPr lang="en-US" smtClean="0"/>
              <a:t>‹#›</a:t>
            </a:fld>
            <a:endParaRPr lang="en-US"/>
          </a:p>
        </p:txBody>
      </p:sp>
    </p:spTree>
    <p:extLst>
      <p:ext uri="{BB962C8B-B14F-4D97-AF65-F5344CB8AC3E}">
        <p14:creationId xmlns:p14="http://schemas.microsoft.com/office/powerpoint/2010/main" val="861410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2EC751-8D18-D643-A93F-90FE11101C1B}" type="datetimeFigureOut">
              <a:rPr lang="en-US" smtClean="0"/>
              <a:t>12/12/16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7A82ED-4E03-C745-9262-FFBE45F3148C}" type="slidenum">
              <a:rPr lang="en-US" smtClean="0"/>
              <a:t>‹#›</a:t>
            </a:fld>
            <a:endParaRPr lang="en-US"/>
          </a:p>
        </p:txBody>
      </p:sp>
    </p:spTree>
    <p:extLst>
      <p:ext uri="{BB962C8B-B14F-4D97-AF65-F5344CB8AC3E}">
        <p14:creationId xmlns:p14="http://schemas.microsoft.com/office/powerpoint/2010/main" val="1536067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2EC751-8D18-D643-A93F-90FE11101C1B}" type="datetimeFigureOut">
              <a:rPr lang="en-US" smtClean="0"/>
              <a:t>12/12/16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C7A82ED-4E03-C745-9262-FFBE45F3148C}" type="slidenum">
              <a:rPr lang="en-US" smtClean="0"/>
              <a:t>‹#›</a:t>
            </a:fld>
            <a:endParaRPr lang="en-US"/>
          </a:p>
        </p:txBody>
      </p:sp>
    </p:spTree>
    <p:extLst>
      <p:ext uri="{BB962C8B-B14F-4D97-AF65-F5344CB8AC3E}">
        <p14:creationId xmlns:p14="http://schemas.microsoft.com/office/powerpoint/2010/main" val="1791400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2EC751-8D18-D643-A93F-90FE11101C1B}" type="datetimeFigureOut">
              <a:rPr lang="en-US" smtClean="0"/>
              <a:t>12/12/16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7A82ED-4E03-C745-9262-FFBE45F3148C}" type="slidenum">
              <a:rPr lang="en-US" smtClean="0"/>
              <a:t>‹#›</a:t>
            </a:fld>
            <a:endParaRPr lang="en-US"/>
          </a:p>
        </p:txBody>
      </p:sp>
    </p:spTree>
    <p:extLst>
      <p:ext uri="{BB962C8B-B14F-4D97-AF65-F5344CB8AC3E}">
        <p14:creationId xmlns:p14="http://schemas.microsoft.com/office/powerpoint/2010/main" val="351657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2EC751-8D18-D643-A93F-90FE11101C1B}" type="datetimeFigureOut">
              <a:rPr lang="en-US" smtClean="0"/>
              <a:t>12/12/16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7A82ED-4E03-C745-9262-FFBE45F3148C}" type="slidenum">
              <a:rPr lang="en-US" smtClean="0"/>
              <a:t>‹#›</a:t>
            </a:fld>
            <a:endParaRPr lang="en-US"/>
          </a:p>
        </p:txBody>
      </p:sp>
    </p:spTree>
    <p:extLst>
      <p:ext uri="{BB962C8B-B14F-4D97-AF65-F5344CB8AC3E}">
        <p14:creationId xmlns:p14="http://schemas.microsoft.com/office/powerpoint/2010/main" val="43265637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EC751-8D18-D643-A93F-90FE11101C1B}" type="datetimeFigureOut">
              <a:rPr lang="en-US" smtClean="0"/>
              <a:t>12/12/16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7A82ED-4E03-C745-9262-FFBE45F3148C}" type="slidenum">
              <a:rPr lang="en-US" smtClean="0"/>
              <a:t>‹#›</a:t>
            </a:fld>
            <a:endParaRPr lang="en-US"/>
          </a:p>
        </p:txBody>
      </p:sp>
    </p:spTree>
    <p:extLst>
      <p:ext uri="{BB962C8B-B14F-4D97-AF65-F5344CB8AC3E}">
        <p14:creationId xmlns:p14="http://schemas.microsoft.com/office/powerpoint/2010/main" val="1269952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Authentication and Account Management</a:t>
            </a:r>
            <a:endParaRPr lang="en-US" dirty="0"/>
          </a:p>
        </p:txBody>
      </p:sp>
      <p:sp>
        <p:nvSpPr>
          <p:cNvPr id="3" name="Subtitle 2"/>
          <p:cNvSpPr>
            <a:spLocks noGrp="1"/>
          </p:cNvSpPr>
          <p:nvPr>
            <p:ph type="subTitle" idx="1"/>
          </p:nvPr>
        </p:nvSpPr>
        <p:spPr/>
        <p:txBody>
          <a:bodyPr>
            <a:normAutofit lnSpcReduction="10000"/>
          </a:bodyPr>
          <a:lstStyle/>
          <a:p>
            <a:r>
              <a:rPr lang="en-US" b="1" dirty="0"/>
              <a:t>Danish Khan</a:t>
            </a:r>
          </a:p>
          <a:p>
            <a:r>
              <a:rPr lang="en-US" dirty="0" smtClean="0"/>
              <a:t>Professor</a:t>
            </a:r>
            <a:endParaRPr lang="en-US" dirty="0"/>
          </a:p>
          <a:p>
            <a:r>
              <a:rPr lang="en-US" dirty="0"/>
              <a:t>School of Computer Technology</a:t>
            </a:r>
          </a:p>
          <a:p>
            <a:r>
              <a:rPr lang="en-US" dirty="0"/>
              <a:t>George Brown College, Casa Loma Campus</a:t>
            </a:r>
          </a:p>
          <a:p>
            <a:endParaRPr lang="en-US" dirty="0"/>
          </a:p>
        </p:txBody>
      </p:sp>
      <p:sp>
        <p:nvSpPr>
          <p:cNvPr id="4" name="Slide Number Placeholder 3"/>
          <p:cNvSpPr>
            <a:spLocks noGrp="1"/>
          </p:cNvSpPr>
          <p:nvPr>
            <p:ph type="sldNum" sz="quarter" idx="12"/>
          </p:nvPr>
        </p:nvSpPr>
        <p:spPr/>
        <p:txBody>
          <a:bodyPr/>
          <a:lstStyle/>
          <a:p>
            <a:fld id="{2147A394-642B-2B49-8619-699A6DD0CBD3}" type="slidenum">
              <a:rPr lang="en-US" smtClean="0"/>
              <a:t>1</a:t>
            </a:fld>
            <a:endParaRPr lang="en-US"/>
          </a:p>
        </p:txBody>
      </p:sp>
    </p:spTree>
    <p:extLst>
      <p:ext uri="{BB962C8B-B14F-4D97-AF65-F5344CB8AC3E}">
        <p14:creationId xmlns:p14="http://schemas.microsoft.com/office/powerpoint/2010/main" val="981572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78891" y="120650"/>
            <a:ext cx="7874000" cy="5702300"/>
          </a:xfrm>
          <a:prstGeom prst="rect">
            <a:avLst/>
          </a:prstGeom>
        </p:spPr>
      </p:pic>
      <p:sp>
        <p:nvSpPr>
          <p:cNvPr id="5" name="TextBox 4"/>
          <p:cNvSpPr txBox="1"/>
          <p:nvPr/>
        </p:nvSpPr>
        <p:spPr>
          <a:xfrm>
            <a:off x="3990109" y="6276109"/>
            <a:ext cx="2007922" cy="369332"/>
          </a:xfrm>
          <a:prstGeom prst="rect">
            <a:avLst/>
          </a:prstGeom>
          <a:noFill/>
        </p:spPr>
        <p:txBody>
          <a:bodyPr wrap="none" rtlCol="0">
            <a:spAutoFit/>
          </a:bodyPr>
          <a:lstStyle/>
          <a:p>
            <a:r>
              <a:rPr lang="en-US" dirty="0" smtClean="0"/>
              <a:t>Fingerprint scanner</a:t>
            </a:r>
            <a:endParaRPr lang="en-US" dirty="0"/>
          </a:p>
        </p:txBody>
      </p:sp>
      <p:sp>
        <p:nvSpPr>
          <p:cNvPr id="2" name="Slide Number Placeholder 1"/>
          <p:cNvSpPr>
            <a:spLocks noGrp="1"/>
          </p:cNvSpPr>
          <p:nvPr>
            <p:ph type="sldNum" sz="quarter" idx="12"/>
          </p:nvPr>
        </p:nvSpPr>
        <p:spPr/>
        <p:txBody>
          <a:bodyPr/>
          <a:lstStyle/>
          <a:p>
            <a:fld id="{2147A394-642B-2B49-8619-699A6DD0CBD3}" type="slidenum">
              <a:rPr lang="en-US" smtClean="0"/>
              <a:t>10</a:t>
            </a:fld>
            <a:endParaRPr lang="en-US"/>
          </a:p>
        </p:txBody>
      </p:sp>
    </p:spTree>
    <p:extLst>
      <p:ext uri="{BB962C8B-B14F-4D97-AF65-F5344CB8AC3E}">
        <p14:creationId xmlns:p14="http://schemas.microsoft.com/office/powerpoint/2010/main" val="1824256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 credentials</a:t>
            </a:r>
          </a:p>
        </p:txBody>
      </p:sp>
      <p:sp>
        <p:nvSpPr>
          <p:cNvPr id="3" name="Content Placeholder 2"/>
          <p:cNvSpPr>
            <a:spLocks noGrp="1"/>
          </p:cNvSpPr>
          <p:nvPr>
            <p:ph idx="1"/>
          </p:nvPr>
        </p:nvSpPr>
        <p:spPr/>
        <p:txBody>
          <a:bodyPr>
            <a:normAutofit lnSpcReduction="10000"/>
          </a:bodyPr>
          <a:lstStyle/>
          <a:p>
            <a:r>
              <a:rPr lang="en-US" dirty="0"/>
              <a:t>Whereas standard biometrics considers a person’s physical characteristics, the field of </a:t>
            </a:r>
            <a:r>
              <a:rPr lang="en-US" b="1" dirty="0"/>
              <a:t>cognitive biometrics</a:t>
            </a:r>
            <a:r>
              <a:rPr lang="en-US" dirty="0"/>
              <a:t> is related to the perception, thought process, and understanding of the user. Cognitive biometrics is considered to be much easier for the user to remember because it is based on the user’s life experiences. This also makes it more difficult for an attacker to imitate</a:t>
            </a:r>
            <a:r>
              <a:rPr lang="en-US" dirty="0" smtClean="0"/>
              <a:t>.</a:t>
            </a:r>
          </a:p>
          <a:p>
            <a:r>
              <a:rPr lang="en-US" dirty="0" smtClean="0"/>
              <a:t>A</a:t>
            </a:r>
            <a:r>
              <a:rPr lang="en-US" dirty="0"/>
              <a:t> similar example of cognitive biometrics requires the user to identify specific faces. Users are provided a random set of photographs of different faces, typically three to seven, to serve as their password. They are taken through a “familiarization process” intended to imprint the faces in the user’s mind. </a:t>
            </a:r>
          </a:p>
        </p:txBody>
      </p:sp>
      <p:sp>
        <p:nvSpPr>
          <p:cNvPr id="4" name="Slide Number Placeholder 3"/>
          <p:cNvSpPr>
            <a:spLocks noGrp="1"/>
          </p:cNvSpPr>
          <p:nvPr>
            <p:ph type="sldNum" sz="quarter" idx="12"/>
          </p:nvPr>
        </p:nvSpPr>
        <p:spPr/>
        <p:txBody>
          <a:bodyPr/>
          <a:lstStyle/>
          <a:p>
            <a:fld id="{2147A394-642B-2B49-8619-699A6DD0CBD3}" type="slidenum">
              <a:rPr lang="en-US" smtClean="0"/>
              <a:t>11</a:t>
            </a:fld>
            <a:endParaRPr lang="en-US"/>
          </a:p>
        </p:txBody>
      </p:sp>
    </p:spTree>
    <p:extLst>
      <p:ext uri="{BB962C8B-B14F-4D97-AF65-F5344CB8AC3E}">
        <p14:creationId xmlns:p14="http://schemas.microsoft.com/office/powerpoint/2010/main" val="653269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 credentials</a:t>
            </a:r>
          </a:p>
        </p:txBody>
      </p:sp>
      <p:sp>
        <p:nvSpPr>
          <p:cNvPr id="3" name="Content Placeholder 2"/>
          <p:cNvSpPr>
            <a:spLocks noGrp="1"/>
          </p:cNvSpPr>
          <p:nvPr>
            <p:ph idx="1"/>
          </p:nvPr>
        </p:nvSpPr>
        <p:spPr>
          <a:xfrm>
            <a:off x="838200" y="1825625"/>
            <a:ext cx="10515600" cy="1457902"/>
          </a:xfrm>
        </p:spPr>
        <p:txBody>
          <a:bodyPr/>
          <a:lstStyle/>
          <a:p>
            <a:r>
              <a:rPr lang="en-US" dirty="0" smtClean="0"/>
              <a:t>Keystroke dynamics - </a:t>
            </a:r>
            <a:r>
              <a:rPr lang="en-US" dirty="0"/>
              <a:t>attempts to recognize a user’s unique typing rhythm.</a:t>
            </a:r>
          </a:p>
        </p:txBody>
      </p:sp>
      <p:pic>
        <p:nvPicPr>
          <p:cNvPr id="4" name="Picture 3"/>
          <p:cNvPicPr>
            <a:picLocks noChangeAspect="1"/>
          </p:cNvPicPr>
          <p:nvPr/>
        </p:nvPicPr>
        <p:blipFill>
          <a:blip r:embed="rId2"/>
          <a:stretch>
            <a:fillRect/>
          </a:stretch>
        </p:blipFill>
        <p:spPr>
          <a:xfrm>
            <a:off x="2505364" y="2496096"/>
            <a:ext cx="6541655" cy="3386889"/>
          </a:xfrm>
          <a:prstGeom prst="rect">
            <a:avLst/>
          </a:prstGeom>
        </p:spPr>
      </p:pic>
      <p:sp>
        <p:nvSpPr>
          <p:cNvPr id="5" name="TextBox 4"/>
          <p:cNvSpPr txBox="1"/>
          <p:nvPr/>
        </p:nvSpPr>
        <p:spPr>
          <a:xfrm>
            <a:off x="4927753" y="6054436"/>
            <a:ext cx="1696875" cy="369332"/>
          </a:xfrm>
          <a:prstGeom prst="rect">
            <a:avLst/>
          </a:prstGeom>
          <a:noFill/>
        </p:spPr>
        <p:txBody>
          <a:bodyPr wrap="none" rtlCol="0">
            <a:spAutoFit/>
          </a:bodyPr>
          <a:lstStyle/>
          <a:p>
            <a:r>
              <a:rPr lang="en-US" dirty="0" smtClean="0"/>
              <a:t>Typing template</a:t>
            </a:r>
            <a:endParaRPr lang="en-US" dirty="0"/>
          </a:p>
        </p:txBody>
      </p:sp>
      <p:sp>
        <p:nvSpPr>
          <p:cNvPr id="6" name="Slide Number Placeholder 5"/>
          <p:cNvSpPr>
            <a:spLocks noGrp="1"/>
          </p:cNvSpPr>
          <p:nvPr>
            <p:ph type="sldNum" sz="quarter" idx="12"/>
          </p:nvPr>
        </p:nvSpPr>
        <p:spPr/>
        <p:txBody>
          <a:bodyPr/>
          <a:lstStyle/>
          <a:p>
            <a:fld id="{2147A394-642B-2B49-8619-699A6DD0CBD3}" type="slidenum">
              <a:rPr lang="en-US" smtClean="0"/>
              <a:t>12</a:t>
            </a:fld>
            <a:endParaRPr lang="en-US"/>
          </a:p>
        </p:txBody>
      </p:sp>
    </p:spTree>
    <p:extLst>
      <p:ext uri="{BB962C8B-B14F-4D97-AF65-F5344CB8AC3E}">
        <p14:creationId xmlns:p14="http://schemas.microsoft.com/office/powerpoint/2010/main" val="15686881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 credentials</a:t>
            </a:r>
          </a:p>
        </p:txBody>
      </p:sp>
      <p:sp>
        <p:nvSpPr>
          <p:cNvPr id="3" name="Content Placeholder 2"/>
          <p:cNvSpPr>
            <a:spLocks noGrp="1"/>
          </p:cNvSpPr>
          <p:nvPr>
            <p:ph idx="1"/>
          </p:nvPr>
        </p:nvSpPr>
        <p:spPr/>
        <p:txBody>
          <a:bodyPr/>
          <a:lstStyle/>
          <a:p>
            <a:r>
              <a:rPr lang="en-US" b="1" dirty="0"/>
              <a:t>Voice Recognition</a:t>
            </a:r>
            <a:r>
              <a:rPr lang="en-US" dirty="0"/>
              <a:t> Because all users’ voices are different, voice recognition can be used to authenticate users based on the unique characteristics of a person’s voice. Several characteristics make each person’s voice unique, from the size of the head to age. </a:t>
            </a:r>
            <a:endParaRPr lang="en-US" dirty="0" smtClean="0"/>
          </a:p>
          <a:p>
            <a:r>
              <a:rPr lang="en-US" b="1" dirty="0" smtClean="0"/>
              <a:t>Geolocation</a:t>
            </a:r>
            <a:r>
              <a:rPr lang="en-US" dirty="0"/>
              <a:t> </a:t>
            </a:r>
            <a:r>
              <a:rPr lang="en-US" dirty="0" smtClean="0"/>
              <a:t>- identification </a:t>
            </a:r>
            <a:r>
              <a:rPr lang="en-US" dirty="0"/>
              <a:t>of the location of a person or object using technology. Although geolocation may not uniquely identify the user, it can indicate if an attacker is trying to perform a malicious action from a location different from the normal location of the user.</a:t>
            </a:r>
          </a:p>
        </p:txBody>
      </p:sp>
      <p:sp>
        <p:nvSpPr>
          <p:cNvPr id="4" name="Slide Number Placeholder 3"/>
          <p:cNvSpPr>
            <a:spLocks noGrp="1"/>
          </p:cNvSpPr>
          <p:nvPr>
            <p:ph type="sldNum" sz="quarter" idx="12"/>
          </p:nvPr>
        </p:nvSpPr>
        <p:spPr/>
        <p:txBody>
          <a:bodyPr/>
          <a:lstStyle/>
          <a:p>
            <a:fld id="{2147A394-642B-2B49-8619-699A6DD0CBD3}" type="slidenum">
              <a:rPr lang="en-US" smtClean="0"/>
              <a:t>13</a:t>
            </a:fld>
            <a:endParaRPr lang="en-US"/>
          </a:p>
        </p:txBody>
      </p:sp>
    </p:spTree>
    <p:extLst>
      <p:ext uri="{BB962C8B-B14F-4D97-AF65-F5344CB8AC3E}">
        <p14:creationId xmlns:p14="http://schemas.microsoft.com/office/powerpoint/2010/main" val="285070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 credentials</a:t>
            </a:r>
          </a:p>
        </p:txBody>
      </p:sp>
      <p:sp>
        <p:nvSpPr>
          <p:cNvPr id="3" name="Content Placeholder 2"/>
          <p:cNvSpPr>
            <a:spLocks noGrp="1"/>
          </p:cNvSpPr>
          <p:nvPr>
            <p:ph idx="1"/>
          </p:nvPr>
        </p:nvSpPr>
        <p:spPr/>
        <p:txBody>
          <a:bodyPr>
            <a:normAutofit/>
          </a:bodyPr>
          <a:lstStyle/>
          <a:p>
            <a:r>
              <a:rPr lang="en-US" b="1" dirty="0"/>
              <a:t>single sign-on (SSO)</a:t>
            </a:r>
            <a:r>
              <a:rPr lang="en-US" dirty="0"/>
              <a:t>, or using one authentication credential to access multiple accounts or applications</a:t>
            </a:r>
            <a:r>
              <a:rPr lang="en-US" dirty="0" smtClean="0"/>
              <a:t>.</a:t>
            </a:r>
          </a:p>
          <a:p>
            <a:pPr lvl="1"/>
            <a:r>
              <a:rPr lang="en-US" dirty="0" smtClean="0"/>
              <a:t>Microsoft account</a:t>
            </a:r>
          </a:p>
          <a:p>
            <a:pPr lvl="2"/>
            <a:r>
              <a:rPr lang="en-US" dirty="0"/>
              <a:t>When the user wants to log in to a website that supports Microsoft Account, the user is redirected to the nearest authentication server, which asks for the username and password over a secure connection</a:t>
            </a:r>
            <a:r>
              <a:rPr lang="en-US" dirty="0" smtClean="0"/>
              <a:t>.</a:t>
            </a:r>
          </a:p>
          <a:p>
            <a:pPr lvl="2"/>
            <a:r>
              <a:rPr lang="en-US" dirty="0"/>
              <a:t>Once authenticated, the user is given an encrypted time-limited “global” cookie that is stored on her computer along with an encrypted ID tag. This ID tag is then sent to the website that the user wants to log </a:t>
            </a:r>
            <a:r>
              <a:rPr lang="en-US" dirty="0" smtClean="0"/>
              <a:t>into</a:t>
            </a:r>
          </a:p>
          <a:p>
            <a:pPr lvl="2"/>
            <a:r>
              <a:rPr lang="en-US" dirty="0" smtClean="0"/>
              <a:t>The </a:t>
            </a:r>
            <a:r>
              <a:rPr lang="en-US" dirty="0"/>
              <a:t>website uses this ID tag for authentication and stores its own encrypted and time-limited “local” cookie on the user’s computer. The use of “global” and “local” cookies is the basis of Microsoft Account. When the user logs out of her Microsoft account, these cookies are erased</a:t>
            </a:r>
            <a:r>
              <a:rPr lang="en-US" dirty="0" smtClean="0"/>
              <a:t>.</a:t>
            </a:r>
          </a:p>
        </p:txBody>
      </p:sp>
      <p:sp>
        <p:nvSpPr>
          <p:cNvPr id="4" name="Slide Number Placeholder 3"/>
          <p:cNvSpPr>
            <a:spLocks noGrp="1"/>
          </p:cNvSpPr>
          <p:nvPr>
            <p:ph type="sldNum" sz="quarter" idx="12"/>
          </p:nvPr>
        </p:nvSpPr>
        <p:spPr/>
        <p:txBody>
          <a:bodyPr/>
          <a:lstStyle/>
          <a:p>
            <a:fld id="{2147A394-642B-2B49-8619-699A6DD0CBD3}" type="slidenum">
              <a:rPr lang="en-US" smtClean="0"/>
              <a:t>14</a:t>
            </a:fld>
            <a:endParaRPr lang="en-US"/>
          </a:p>
        </p:txBody>
      </p:sp>
    </p:spTree>
    <p:extLst>
      <p:ext uri="{BB962C8B-B14F-4D97-AF65-F5344CB8AC3E}">
        <p14:creationId xmlns:p14="http://schemas.microsoft.com/office/powerpoint/2010/main" val="136465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 credentials</a:t>
            </a:r>
          </a:p>
        </p:txBody>
      </p:sp>
      <p:sp>
        <p:nvSpPr>
          <p:cNvPr id="3" name="Content Placeholder 2"/>
          <p:cNvSpPr>
            <a:spLocks noGrp="1"/>
          </p:cNvSpPr>
          <p:nvPr>
            <p:ph idx="1"/>
          </p:nvPr>
        </p:nvSpPr>
        <p:spPr/>
        <p:txBody>
          <a:bodyPr>
            <a:normAutofit fontScale="92500"/>
          </a:bodyPr>
          <a:lstStyle/>
          <a:p>
            <a:r>
              <a:rPr lang="en-US" dirty="0" err="1" smtClean="0"/>
              <a:t>OpenID</a:t>
            </a:r>
            <a:r>
              <a:rPr lang="en-US" dirty="0" smtClean="0"/>
              <a:t> – open source</a:t>
            </a:r>
          </a:p>
          <a:p>
            <a:pPr lvl="1"/>
            <a:r>
              <a:rPr lang="en-US" dirty="0"/>
              <a:t>An </a:t>
            </a:r>
            <a:r>
              <a:rPr lang="en-US" dirty="0" err="1"/>
              <a:t>OpenID</a:t>
            </a:r>
            <a:r>
              <a:rPr lang="en-US" dirty="0"/>
              <a:t> identity is only a URL backed up by a username and password. </a:t>
            </a:r>
            <a:r>
              <a:rPr lang="en-US" dirty="0" err="1"/>
              <a:t>OpenID</a:t>
            </a:r>
            <a:r>
              <a:rPr lang="en-US" dirty="0"/>
              <a:t> provides a means to prove that the user owns that specific URL</a:t>
            </a:r>
            <a:r>
              <a:rPr lang="en-US" dirty="0" smtClean="0"/>
              <a:t>.</a:t>
            </a:r>
          </a:p>
          <a:p>
            <a:pPr lvl="1"/>
            <a:r>
              <a:rPr lang="en-US" dirty="0"/>
              <a:t>The user goes to a free website that provides </a:t>
            </a:r>
            <a:r>
              <a:rPr lang="en-US" dirty="0" err="1"/>
              <a:t>OpenID</a:t>
            </a:r>
            <a:r>
              <a:rPr lang="en-US" dirty="0"/>
              <a:t> accounts, such as </a:t>
            </a:r>
            <a:r>
              <a:rPr lang="en-US" dirty="0" err="1"/>
              <a:t>MyOpenID.com</a:t>
            </a:r>
            <a:r>
              <a:rPr lang="en-US" dirty="0"/>
              <a:t>, and creates an account with a username (</a:t>
            </a:r>
            <a:r>
              <a:rPr lang="en-US" i="1" dirty="0"/>
              <a:t>Me</a:t>
            </a:r>
            <a:r>
              <a:rPr lang="en-US" dirty="0"/>
              <a:t>) and password. The user is then given the </a:t>
            </a:r>
            <a:r>
              <a:rPr lang="en-US" dirty="0" err="1"/>
              <a:t>OpenID</a:t>
            </a:r>
            <a:r>
              <a:rPr lang="en-US" dirty="0"/>
              <a:t> account </a:t>
            </a:r>
            <a:r>
              <a:rPr lang="en-US" dirty="0" err="1"/>
              <a:t>of</a:t>
            </a:r>
            <a:r>
              <a:rPr lang="en-US" i="1" dirty="0" err="1"/>
              <a:t>Me.myopenid.com</a:t>
            </a:r>
            <a:r>
              <a:rPr lang="en-US" dirty="0"/>
              <a:t>.</a:t>
            </a:r>
          </a:p>
          <a:p>
            <a:pPr lvl="1"/>
            <a:r>
              <a:rPr lang="en-US" dirty="0" smtClean="0"/>
              <a:t>When </a:t>
            </a:r>
            <a:r>
              <a:rPr lang="en-US" dirty="0"/>
              <a:t>the user visits a website like </a:t>
            </a:r>
            <a:r>
              <a:rPr lang="en-US" dirty="0" err="1"/>
              <a:t>BuyThis.com</a:t>
            </a:r>
            <a:r>
              <a:rPr lang="en-US" dirty="0"/>
              <a:t> that requires him to sign in, he can instead choose to use </a:t>
            </a:r>
            <a:r>
              <a:rPr lang="en-US" dirty="0" err="1"/>
              <a:t>OpenID</a:t>
            </a:r>
            <a:r>
              <a:rPr lang="en-US" dirty="0"/>
              <a:t>. He simply enters his </a:t>
            </a:r>
            <a:r>
              <a:rPr lang="en-US" dirty="0" err="1"/>
              <a:t>OpenID</a:t>
            </a:r>
            <a:r>
              <a:rPr lang="en-US" dirty="0"/>
              <a:t> URL, </a:t>
            </a:r>
            <a:r>
              <a:rPr lang="en-US" i="1" dirty="0" err="1"/>
              <a:t>Me.myopenid.com</a:t>
            </a:r>
            <a:r>
              <a:rPr lang="en-US" dirty="0"/>
              <a:t>.</a:t>
            </a:r>
          </a:p>
          <a:p>
            <a:pPr lvl="1"/>
            <a:r>
              <a:rPr lang="en-US" dirty="0" err="1" smtClean="0"/>
              <a:t>BuyThis.com</a:t>
            </a:r>
            <a:r>
              <a:rPr lang="en-US" dirty="0" smtClean="0"/>
              <a:t> </a:t>
            </a:r>
            <a:r>
              <a:rPr lang="en-US" dirty="0"/>
              <a:t>redirects him to </a:t>
            </a:r>
            <a:r>
              <a:rPr lang="en-US" dirty="0" err="1"/>
              <a:t>MyOpenID.com</a:t>
            </a:r>
            <a:r>
              <a:rPr lang="en-US" dirty="0"/>
              <a:t> where he is required to enter his password to authenticate himself and indicate he trusts </a:t>
            </a:r>
            <a:r>
              <a:rPr lang="en-US" dirty="0" err="1"/>
              <a:t>BuyThis.com</a:t>
            </a:r>
            <a:r>
              <a:rPr lang="en-US" dirty="0"/>
              <a:t> with his identity.</a:t>
            </a:r>
          </a:p>
          <a:p>
            <a:pPr lvl="1"/>
            <a:r>
              <a:rPr lang="en-US" dirty="0" err="1" smtClean="0"/>
              <a:t>MyOpenID.com</a:t>
            </a:r>
            <a:r>
              <a:rPr lang="en-US" dirty="0" smtClean="0"/>
              <a:t> </a:t>
            </a:r>
            <a:r>
              <a:rPr lang="en-US" dirty="0"/>
              <a:t>sends him back to </a:t>
            </a:r>
            <a:r>
              <a:rPr lang="en-US" dirty="0" err="1"/>
              <a:t>BuyThis.com</a:t>
            </a:r>
            <a:r>
              <a:rPr lang="en-US" dirty="0"/>
              <a:t>, where he is now authenticated</a:t>
            </a:r>
            <a:r>
              <a:rPr lang="en-US" dirty="0" smtClean="0"/>
              <a:t>.</a:t>
            </a:r>
            <a:endParaRPr lang="en-US" dirty="0"/>
          </a:p>
        </p:txBody>
      </p:sp>
      <p:sp>
        <p:nvSpPr>
          <p:cNvPr id="4" name="Slide Number Placeholder 3"/>
          <p:cNvSpPr>
            <a:spLocks noGrp="1"/>
          </p:cNvSpPr>
          <p:nvPr>
            <p:ph type="sldNum" sz="quarter" idx="12"/>
          </p:nvPr>
        </p:nvSpPr>
        <p:spPr/>
        <p:txBody>
          <a:bodyPr/>
          <a:lstStyle/>
          <a:p>
            <a:fld id="{2147A394-642B-2B49-8619-699A6DD0CBD3}" type="slidenum">
              <a:rPr lang="en-US" smtClean="0"/>
              <a:t>15</a:t>
            </a:fld>
            <a:endParaRPr lang="en-US"/>
          </a:p>
        </p:txBody>
      </p:sp>
    </p:spTree>
    <p:extLst>
      <p:ext uri="{BB962C8B-B14F-4D97-AF65-F5344CB8AC3E}">
        <p14:creationId xmlns:p14="http://schemas.microsoft.com/office/powerpoint/2010/main" val="57341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 credentials</a:t>
            </a:r>
          </a:p>
        </p:txBody>
      </p:sp>
      <p:sp>
        <p:nvSpPr>
          <p:cNvPr id="3" name="Content Placeholder 2"/>
          <p:cNvSpPr>
            <a:spLocks noGrp="1"/>
          </p:cNvSpPr>
          <p:nvPr>
            <p:ph idx="1"/>
          </p:nvPr>
        </p:nvSpPr>
        <p:spPr/>
        <p:txBody>
          <a:bodyPr/>
          <a:lstStyle/>
          <a:p>
            <a:r>
              <a:rPr lang="en-US" dirty="0"/>
              <a:t>Open Authorization (</a:t>
            </a:r>
            <a:r>
              <a:rPr lang="en-US" dirty="0" err="1"/>
              <a:t>OAuth</a:t>
            </a:r>
            <a:r>
              <a:rPr lang="en-US" dirty="0"/>
              <a:t>)</a:t>
            </a:r>
          </a:p>
          <a:p>
            <a:pPr lvl="1"/>
            <a:r>
              <a:rPr lang="en-US" dirty="0" err="1"/>
              <a:t>OAuth</a:t>
            </a:r>
            <a:r>
              <a:rPr lang="en-US" dirty="0"/>
              <a:t> permits users to share resources stored on one site with a second site without forwarding their authentication credentials to the other site. </a:t>
            </a:r>
          </a:p>
          <a:p>
            <a:endParaRPr lang="en-US" dirty="0"/>
          </a:p>
        </p:txBody>
      </p:sp>
      <p:sp>
        <p:nvSpPr>
          <p:cNvPr id="4" name="Slide Number Placeholder 3"/>
          <p:cNvSpPr>
            <a:spLocks noGrp="1"/>
          </p:cNvSpPr>
          <p:nvPr>
            <p:ph type="sldNum" sz="quarter" idx="12"/>
          </p:nvPr>
        </p:nvSpPr>
        <p:spPr/>
        <p:txBody>
          <a:bodyPr/>
          <a:lstStyle/>
          <a:p>
            <a:fld id="{2147A394-642B-2B49-8619-699A6DD0CBD3}" type="slidenum">
              <a:rPr lang="en-US" smtClean="0"/>
              <a:t>16</a:t>
            </a:fld>
            <a:endParaRPr lang="en-US"/>
          </a:p>
        </p:txBody>
      </p:sp>
    </p:spTree>
    <p:extLst>
      <p:ext uri="{BB962C8B-B14F-4D97-AF65-F5344CB8AC3E}">
        <p14:creationId xmlns:p14="http://schemas.microsoft.com/office/powerpoint/2010/main" val="1672572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70000" lnSpcReduction="20000"/>
          </a:bodyPr>
          <a:lstStyle/>
          <a:p>
            <a:r>
              <a:rPr lang="en-US" dirty="0"/>
              <a:t>Different authentication credentials can be presented to an information technology system to verify the genuineness of the user</a:t>
            </a:r>
            <a:r>
              <a:rPr lang="en-US" dirty="0" smtClean="0"/>
              <a:t>.</a:t>
            </a:r>
          </a:p>
          <a:p>
            <a:r>
              <a:rPr lang="en-US" dirty="0"/>
              <a:t>The most common “what you know” type of authentication is a password</a:t>
            </a:r>
            <a:r>
              <a:rPr lang="en-US" dirty="0" smtClean="0"/>
              <a:t>.</a:t>
            </a:r>
          </a:p>
          <a:p>
            <a:r>
              <a:rPr lang="en-US" dirty="0"/>
              <a:t>There are several defenses against password attacks. The most basic is password complexity, or creating long and complex passwords</a:t>
            </a:r>
            <a:r>
              <a:rPr lang="en-US" dirty="0" smtClean="0"/>
              <a:t>.</a:t>
            </a:r>
          </a:p>
          <a:p>
            <a:r>
              <a:rPr lang="en-US" dirty="0"/>
              <a:t>Another type of authentication credential is based on the approved user having a specific item in </a:t>
            </a:r>
            <a:r>
              <a:rPr lang="en-US" dirty="0" smtClean="0"/>
              <a:t>his/her possession.</a:t>
            </a:r>
          </a:p>
          <a:p>
            <a:r>
              <a:rPr lang="en-US" dirty="0"/>
              <a:t>Standard biometrics uses a person’s unique physical characteristics for authentication</a:t>
            </a:r>
            <a:r>
              <a:rPr lang="en-US" dirty="0" smtClean="0"/>
              <a:t>.</a:t>
            </a:r>
          </a:p>
          <a:p>
            <a:r>
              <a:rPr lang="en-US" dirty="0"/>
              <a:t>Behavioral </a:t>
            </a:r>
            <a:r>
              <a:rPr lang="en-US" dirty="0" smtClean="0"/>
              <a:t>biometrics authenticates </a:t>
            </a:r>
            <a:r>
              <a:rPr lang="en-US" dirty="0"/>
              <a:t>by normal actions that the user performs</a:t>
            </a:r>
            <a:r>
              <a:rPr lang="en-US" dirty="0" smtClean="0"/>
              <a:t>.</a:t>
            </a:r>
          </a:p>
          <a:p>
            <a:r>
              <a:rPr lang="en-US" dirty="0"/>
              <a:t>One of the problems facing users today is that they have multiple accounts across multiple platforms that all ideally use a unique username and password</a:t>
            </a:r>
            <a:r>
              <a:rPr lang="en-US" dirty="0" smtClean="0"/>
              <a:t>. </a:t>
            </a:r>
            <a:r>
              <a:rPr lang="en-US" dirty="0"/>
              <a:t>A solution to this problem is to have one username and password to gain access to all accounts so that the user has only one username and password to remember. This is called single sign-on (SSO). Examples of some of the </a:t>
            </a:r>
            <a:r>
              <a:rPr lang="en-US" dirty="0" smtClean="0"/>
              <a:t>popular </a:t>
            </a:r>
            <a:r>
              <a:rPr lang="en-US" dirty="0"/>
              <a:t>SSOs include Microsoft Account, </a:t>
            </a:r>
            <a:r>
              <a:rPr lang="en-US" dirty="0" err="1"/>
              <a:t>OpenID</a:t>
            </a:r>
            <a:r>
              <a:rPr lang="en-US" dirty="0"/>
              <a:t>, and </a:t>
            </a:r>
            <a:r>
              <a:rPr lang="en-US" dirty="0" err="1"/>
              <a:t>OAuth</a:t>
            </a:r>
            <a:r>
              <a:rPr lang="en-US" dirty="0"/>
              <a:t>.</a:t>
            </a:r>
          </a:p>
        </p:txBody>
      </p:sp>
      <p:sp>
        <p:nvSpPr>
          <p:cNvPr id="4" name="Slide Number Placeholder 3"/>
          <p:cNvSpPr>
            <a:spLocks noGrp="1"/>
          </p:cNvSpPr>
          <p:nvPr>
            <p:ph type="sldNum" sz="quarter" idx="12"/>
          </p:nvPr>
        </p:nvSpPr>
        <p:spPr/>
        <p:txBody>
          <a:bodyPr/>
          <a:lstStyle/>
          <a:p>
            <a:fld id="{2147A394-642B-2B49-8619-699A6DD0CBD3}" type="slidenum">
              <a:rPr lang="en-US" smtClean="0"/>
              <a:t>17</a:t>
            </a:fld>
            <a:endParaRPr lang="en-US"/>
          </a:p>
        </p:txBody>
      </p:sp>
    </p:spTree>
    <p:extLst>
      <p:ext uri="{BB962C8B-B14F-4D97-AF65-F5344CB8AC3E}">
        <p14:creationId xmlns:p14="http://schemas.microsoft.com/office/powerpoint/2010/main" val="360295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a:t>Describe the different types of authentication </a:t>
            </a:r>
            <a:r>
              <a:rPr lang="en-US" dirty="0" smtClean="0"/>
              <a:t>credentials</a:t>
            </a:r>
          </a:p>
          <a:p>
            <a:r>
              <a:rPr lang="en-US" dirty="0"/>
              <a:t>Explain what single sign-on can </a:t>
            </a:r>
            <a:r>
              <a:rPr lang="en-US" dirty="0" smtClean="0"/>
              <a:t>do</a:t>
            </a:r>
          </a:p>
          <a:p>
            <a:r>
              <a:rPr lang="en-US" dirty="0"/>
              <a:t>List the account management procedures for securing passwords</a:t>
            </a:r>
          </a:p>
        </p:txBody>
      </p:sp>
      <p:sp>
        <p:nvSpPr>
          <p:cNvPr id="4" name="Slide Number Placeholder 3"/>
          <p:cNvSpPr>
            <a:spLocks noGrp="1"/>
          </p:cNvSpPr>
          <p:nvPr>
            <p:ph type="sldNum" sz="quarter" idx="12"/>
          </p:nvPr>
        </p:nvSpPr>
        <p:spPr/>
        <p:txBody>
          <a:bodyPr/>
          <a:lstStyle/>
          <a:p>
            <a:fld id="{2147A394-642B-2B49-8619-699A6DD0CBD3}" type="slidenum">
              <a:rPr lang="en-US" smtClean="0"/>
              <a:t>2</a:t>
            </a:fld>
            <a:endParaRPr lang="en-US"/>
          </a:p>
        </p:txBody>
      </p:sp>
    </p:spTree>
    <p:extLst>
      <p:ext uri="{BB962C8B-B14F-4D97-AF65-F5344CB8AC3E}">
        <p14:creationId xmlns:p14="http://schemas.microsoft.com/office/powerpoint/2010/main" val="869687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Authentication credentials</a:t>
            </a:r>
            <a:endParaRPr lang="en-US" dirty="0"/>
          </a:p>
        </p:txBody>
      </p:sp>
      <p:sp>
        <p:nvSpPr>
          <p:cNvPr id="3" name="Content Placeholder 2"/>
          <p:cNvSpPr>
            <a:spLocks noGrp="1"/>
          </p:cNvSpPr>
          <p:nvPr>
            <p:ph idx="1"/>
          </p:nvPr>
        </p:nvSpPr>
        <p:spPr/>
        <p:txBody>
          <a:bodyPr/>
          <a:lstStyle/>
          <a:p>
            <a:r>
              <a:rPr lang="en-US" dirty="0" smtClean="0"/>
              <a:t>Passwords</a:t>
            </a:r>
          </a:p>
          <a:p>
            <a:r>
              <a:rPr lang="en-US" dirty="0" smtClean="0"/>
              <a:t>Attacks on passwords</a:t>
            </a:r>
          </a:p>
          <a:p>
            <a:pPr lvl="1"/>
            <a:r>
              <a:rPr lang="en-US" dirty="0" smtClean="0"/>
              <a:t>Social engineering</a:t>
            </a:r>
          </a:p>
          <a:p>
            <a:pPr lvl="1"/>
            <a:r>
              <a:rPr lang="en-US" dirty="0" smtClean="0"/>
              <a:t>Capturing</a:t>
            </a:r>
          </a:p>
          <a:p>
            <a:pPr lvl="1"/>
            <a:r>
              <a:rPr lang="en-US" dirty="0" smtClean="0"/>
              <a:t>Resetting</a:t>
            </a:r>
          </a:p>
          <a:p>
            <a:pPr lvl="1"/>
            <a:r>
              <a:rPr lang="en-US" dirty="0" smtClean="0"/>
              <a:t>Brute Force</a:t>
            </a:r>
          </a:p>
          <a:p>
            <a:pPr lvl="1"/>
            <a:r>
              <a:rPr lang="en-US" dirty="0" smtClean="0"/>
              <a:t>Dictionary Attack</a:t>
            </a:r>
          </a:p>
          <a:p>
            <a:pPr lvl="1"/>
            <a:r>
              <a:rPr lang="en-US" dirty="0" smtClean="0"/>
              <a:t>Hybrid (brute force and dictionary attack)</a:t>
            </a:r>
          </a:p>
          <a:p>
            <a:r>
              <a:rPr lang="en-US" dirty="0" smtClean="0"/>
              <a:t>Password Defenses</a:t>
            </a:r>
          </a:p>
          <a:p>
            <a:pPr lvl="1"/>
            <a:r>
              <a:rPr lang="en-US" dirty="0" smtClean="0"/>
              <a:t>Complexity, credential management, password hashing and salts</a:t>
            </a:r>
          </a:p>
        </p:txBody>
      </p:sp>
      <p:sp>
        <p:nvSpPr>
          <p:cNvPr id="4" name="Slide Number Placeholder 3"/>
          <p:cNvSpPr>
            <a:spLocks noGrp="1"/>
          </p:cNvSpPr>
          <p:nvPr>
            <p:ph type="sldNum" sz="quarter" idx="12"/>
          </p:nvPr>
        </p:nvSpPr>
        <p:spPr/>
        <p:txBody>
          <a:bodyPr/>
          <a:lstStyle/>
          <a:p>
            <a:fld id="{2147A394-642B-2B49-8619-699A6DD0CBD3}" type="slidenum">
              <a:rPr lang="en-US" smtClean="0"/>
              <a:t>3</a:t>
            </a:fld>
            <a:endParaRPr lang="en-US"/>
          </a:p>
        </p:txBody>
      </p:sp>
    </p:spTree>
    <p:extLst>
      <p:ext uri="{BB962C8B-B14F-4D97-AF65-F5344CB8AC3E}">
        <p14:creationId xmlns:p14="http://schemas.microsoft.com/office/powerpoint/2010/main" val="1062363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 credentials</a:t>
            </a:r>
          </a:p>
        </p:txBody>
      </p:sp>
      <p:sp>
        <p:nvSpPr>
          <p:cNvPr id="3" name="Content Placeholder 2"/>
          <p:cNvSpPr>
            <a:spLocks noGrp="1"/>
          </p:cNvSpPr>
          <p:nvPr>
            <p:ph idx="1"/>
          </p:nvPr>
        </p:nvSpPr>
        <p:spPr>
          <a:xfrm>
            <a:off x="838200" y="1825625"/>
            <a:ext cx="10515600" cy="1222375"/>
          </a:xfrm>
        </p:spPr>
        <p:txBody>
          <a:bodyPr/>
          <a:lstStyle/>
          <a:p>
            <a:r>
              <a:rPr lang="en-US" dirty="0"/>
              <a:t>Number-of-Keyboard-Keys ^ Password-Length = Total-Number-of-Possible-Passwords.</a:t>
            </a:r>
          </a:p>
        </p:txBody>
      </p:sp>
      <p:pic>
        <p:nvPicPr>
          <p:cNvPr id="4" name="Picture 3"/>
          <p:cNvPicPr>
            <a:picLocks noChangeAspect="1"/>
          </p:cNvPicPr>
          <p:nvPr/>
        </p:nvPicPr>
        <p:blipFill>
          <a:blip r:embed="rId2"/>
          <a:stretch>
            <a:fillRect/>
          </a:stretch>
        </p:blipFill>
        <p:spPr>
          <a:xfrm>
            <a:off x="1109836" y="2817668"/>
            <a:ext cx="9972327" cy="2460913"/>
          </a:xfrm>
          <a:prstGeom prst="rect">
            <a:avLst/>
          </a:prstGeom>
        </p:spPr>
      </p:pic>
      <p:sp>
        <p:nvSpPr>
          <p:cNvPr id="5" name="TextBox 4"/>
          <p:cNvSpPr txBox="1"/>
          <p:nvPr/>
        </p:nvSpPr>
        <p:spPr>
          <a:xfrm>
            <a:off x="4566349" y="5389418"/>
            <a:ext cx="3059299" cy="369332"/>
          </a:xfrm>
          <a:prstGeom prst="rect">
            <a:avLst/>
          </a:prstGeom>
          <a:noFill/>
        </p:spPr>
        <p:txBody>
          <a:bodyPr wrap="none" rtlCol="0">
            <a:spAutoFit/>
          </a:bodyPr>
          <a:lstStyle/>
          <a:p>
            <a:r>
              <a:rPr lang="en-US" dirty="0" smtClean="0"/>
              <a:t>Number of possible passwords</a:t>
            </a:r>
            <a:endParaRPr lang="en-US" dirty="0"/>
          </a:p>
        </p:txBody>
      </p:sp>
      <p:sp>
        <p:nvSpPr>
          <p:cNvPr id="6" name="Slide Number Placeholder 5"/>
          <p:cNvSpPr>
            <a:spLocks noGrp="1"/>
          </p:cNvSpPr>
          <p:nvPr>
            <p:ph type="sldNum" sz="quarter" idx="12"/>
          </p:nvPr>
        </p:nvSpPr>
        <p:spPr/>
        <p:txBody>
          <a:bodyPr/>
          <a:lstStyle/>
          <a:p>
            <a:fld id="{2147A394-642B-2B49-8619-699A6DD0CBD3}" type="slidenum">
              <a:rPr lang="en-US" smtClean="0"/>
              <a:t>4</a:t>
            </a:fld>
            <a:endParaRPr lang="en-US"/>
          </a:p>
        </p:txBody>
      </p:sp>
    </p:spTree>
    <p:extLst>
      <p:ext uri="{BB962C8B-B14F-4D97-AF65-F5344CB8AC3E}">
        <p14:creationId xmlns:p14="http://schemas.microsoft.com/office/powerpoint/2010/main" val="957412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 credentials</a:t>
            </a:r>
          </a:p>
        </p:txBody>
      </p:sp>
      <p:sp>
        <p:nvSpPr>
          <p:cNvPr id="3" name="Content Placeholder 2"/>
          <p:cNvSpPr>
            <a:spLocks noGrp="1"/>
          </p:cNvSpPr>
          <p:nvPr>
            <p:ph idx="1"/>
          </p:nvPr>
        </p:nvSpPr>
        <p:spPr/>
        <p:txBody>
          <a:bodyPr/>
          <a:lstStyle/>
          <a:p>
            <a:r>
              <a:rPr lang="en-US" dirty="0"/>
              <a:t>One way to make passwords stronger is to use </a:t>
            </a:r>
            <a:r>
              <a:rPr lang="en-US" dirty="0" err="1"/>
              <a:t>nonkeyboard</a:t>
            </a:r>
            <a:r>
              <a:rPr lang="en-US" dirty="0"/>
              <a:t> characters, or special characters that do not appear on the keyboard, thus extending the number of possible keys beyond 95. These characters are created by holding down the </a:t>
            </a:r>
            <a:r>
              <a:rPr lang="en-US" i="1" dirty="0"/>
              <a:t>ALT</a:t>
            </a:r>
            <a:r>
              <a:rPr lang="en-US" dirty="0"/>
              <a:t> key while simultaneously typing a number on the numeric keypad (but not the numbers across the top of the keyboard). For example, </a:t>
            </a:r>
            <a:r>
              <a:rPr lang="en-US" i="1" dirty="0"/>
              <a:t>ALT + 0163</a:t>
            </a:r>
            <a:r>
              <a:rPr lang="en-US" dirty="0"/>
              <a:t> produces the £ symbol. A list of all the available </a:t>
            </a:r>
            <a:r>
              <a:rPr lang="en-US" dirty="0" err="1"/>
              <a:t>nonkeyboard</a:t>
            </a:r>
            <a:r>
              <a:rPr lang="en-US" dirty="0"/>
              <a:t> characters can be seen by clicking </a:t>
            </a:r>
            <a:r>
              <a:rPr lang="en-US" i="1" dirty="0"/>
              <a:t>Start</a:t>
            </a:r>
            <a:r>
              <a:rPr lang="en-US" dirty="0"/>
              <a:t> and entering </a:t>
            </a:r>
            <a:r>
              <a:rPr lang="en-US" i="1" dirty="0" err="1"/>
              <a:t>charmap.exe</a:t>
            </a:r>
            <a:r>
              <a:rPr lang="en-US" dirty="0"/>
              <a:t>, and then clicking on a character. The code ALT + </a:t>
            </a:r>
            <a:r>
              <a:rPr lang="en-US" i="1" dirty="0"/>
              <a:t>0xxx</a:t>
            </a:r>
            <a:r>
              <a:rPr lang="en-US" dirty="0"/>
              <a:t> will appear in the lower-left corner of the screen (if that character can be reproduced in Windows).</a:t>
            </a:r>
          </a:p>
        </p:txBody>
      </p:sp>
      <p:sp>
        <p:nvSpPr>
          <p:cNvPr id="4" name="Slide Number Placeholder 3"/>
          <p:cNvSpPr>
            <a:spLocks noGrp="1"/>
          </p:cNvSpPr>
          <p:nvPr>
            <p:ph type="sldNum" sz="quarter" idx="12"/>
          </p:nvPr>
        </p:nvSpPr>
        <p:spPr/>
        <p:txBody>
          <a:bodyPr/>
          <a:lstStyle/>
          <a:p>
            <a:fld id="{2147A394-642B-2B49-8619-699A6DD0CBD3}" type="slidenum">
              <a:rPr lang="en-US" smtClean="0"/>
              <a:t>5</a:t>
            </a:fld>
            <a:endParaRPr lang="en-US"/>
          </a:p>
        </p:txBody>
      </p:sp>
    </p:spTree>
    <p:extLst>
      <p:ext uri="{BB962C8B-B14F-4D97-AF65-F5344CB8AC3E}">
        <p14:creationId xmlns:p14="http://schemas.microsoft.com/office/powerpoint/2010/main" val="136449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 credentials</a:t>
            </a:r>
          </a:p>
        </p:txBody>
      </p:sp>
      <p:sp>
        <p:nvSpPr>
          <p:cNvPr id="3" name="Content Placeholder 2"/>
          <p:cNvSpPr>
            <a:spLocks noGrp="1"/>
          </p:cNvSpPr>
          <p:nvPr>
            <p:ph idx="1"/>
          </p:nvPr>
        </p:nvSpPr>
        <p:spPr/>
        <p:txBody>
          <a:bodyPr/>
          <a:lstStyle/>
          <a:p>
            <a:r>
              <a:rPr lang="en-US" dirty="0" smtClean="0"/>
              <a:t>Salts - In </a:t>
            </a:r>
            <a:r>
              <a:rPr lang="en-US" dirty="0"/>
              <a:t>order to increase the strength of hashed passwords, a salt also can be used. A </a:t>
            </a:r>
            <a:r>
              <a:rPr lang="en-US" b="1" dirty="0"/>
              <a:t>salt</a:t>
            </a:r>
            <a:r>
              <a:rPr lang="en-US" dirty="0"/>
              <a:t> consists of a random string used in hash algorithms. Passwords can be protected by adding a random string to the user’s </a:t>
            </a:r>
            <a:r>
              <a:rPr lang="en-US" dirty="0" err="1"/>
              <a:t>cleartext</a:t>
            </a:r>
            <a:r>
              <a:rPr lang="en-US" dirty="0"/>
              <a:t> password before it is hashed. </a:t>
            </a:r>
          </a:p>
        </p:txBody>
      </p:sp>
      <p:sp>
        <p:nvSpPr>
          <p:cNvPr id="4" name="Slide Number Placeholder 3"/>
          <p:cNvSpPr>
            <a:spLocks noGrp="1"/>
          </p:cNvSpPr>
          <p:nvPr>
            <p:ph type="sldNum" sz="quarter" idx="12"/>
          </p:nvPr>
        </p:nvSpPr>
        <p:spPr/>
        <p:txBody>
          <a:bodyPr/>
          <a:lstStyle/>
          <a:p>
            <a:fld id="{2147A394-642B-2B49-8619-699A6DD0CBD3}" type="slidenum">
              <a:rPr lang="en-US" smtClean="0"/>
              <a:t>6</a:t>
            </a:fld>
            <a:endParaRPr lang="en-US"/>
          </a:p>
        </p:txBody>
      </p:sp>
    </p:spTree>
    <p:extLst>
      <p:ext uri="{BB962C8B-B14F-4D97-AF65-F5344CB8AC3E}">
        <p14:creationId xmlns:p14="http://schemas.microsoft.com/office/powerpoint/2010/main" val="1948972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 credentials</a:t>
            </a:r>
          </a:p>
        </p:txBody>
      </p:sp>
      <p:sp>
        <p:nvSpPr>
          <p:cNvPr id="3" name="Content Placeholder 2"/>
          <p:cNvSpPr>
            <a:spLocks noGrp="1"/>
          </p:cNvSpPr>
          <p:nvPr>
            <p:ph idx="1"/>
          </p:nvPr>
        </p:nvSpPr>
        <p:spPr>
          <a:xfrm>
            <a:off x="838200" y="1825625"/>
            <a:ext cx="9455727" cy="2081357"/>
          </a:xfrm>
        </p:spPr>
        <p:txBody>
          <a:bodyPr/>
          <a:lstStyle/>
          <a:p>
            <a:r>
              <a:rPr lang="en-US" b="1" dirty="0"/>
              <a:t>Tokens</a:t>
            </a:r>
            <a:r>
              <a:rPr lang="en-US" dirty="0"/>
              <a:t> A </a:t>
            </a:r>
            <a:r>
              <a:rPr lang="en-US" b="1" dirty="0"/>
              <a:t>token</a:t>
            </a:r>
            <a:r>
              <a:rPr lang="en-US" dirty="0"/>
              <a:t> is typically a small device (usually one that can be affixed to a keychain</a:t>
            </a:r>
            <a:r>
              <a:rPr lang="en-US" dirty="0" smtClean="0"/>
              <a:t>). </a:t>
            </a:r>
            <a:r>
              <a:rPr lang="en-US" dirty="0" err="1"/>
              <a:t>okens</a:t>
            </a:r>
            <a:r>
              <a:rPr lang="en-US" dirty="0"/>
              <a:t> can be used to create a </a:t>
            </a:r>
            <a:r>
              <a:rPr lang="en-US" b="1" dirty="0"/>
              <a:t>one-time password (OTP)</a:t>
            </a:r>
            <a:r>
              <a:rPr lang="en-US" dirty="0"/>
              <a:t>, an authentication code that can be used only once or for a limited period of time.</a:t>
            </a:r>
          </a:p>
        </p:txBody>
      </p:sp>
      <p:pic>
        <p:nvPicPr>
          <p:cNvPr id="4" name="Picture 3"/>
          <p:cNvPicPr>
            <a:picLocks noChangeAspect="1"/>
          </p:cNvPicPr>
          <p:nvPr/>
        </p:nvPicPr>
        <p:blipFill>
          <a:blip r:embed="rId2"/>
          <a:stretch>
            <a:fillRect/>
          </a:stretch>
        </p:blipFill>
        <p:spPr>
          <a:xfrm>
            <a:off x="3114964" y="3556327"/>
            <a:ext cx="5350164" cy="2770004"/>
          </a:xfrm>
          <a:prstGeom prst="rect">
            <a:avLst/>
          </a:prstGeom>
        </p:spPr>
      </p:pic>
      <p:sp>
        <p:nvSpPr>
          <p:cNvPr id="5" name="Slide Number Placeholder 4"/>
          <p:cNvSpPr>
            <a:spLocks noGrp="1"/>
          </p:cNvSpPr>
          <p:nvPr>
            <p:ph type="sldNum" sz="quarter" idx="12"/>
          </p:nvPr>
        </p:nvSpPr>
        <p:spPr/>
        <p:txBody>
          <a:bodyPr/>
          <a:lstStyle/>
          <a:p>
            <a:fld id="{2147A394-642B-2B49-8619-699A6DD0CBD3}" type="slidenum">
              <a:rPr lang="en-US" smtClean="0"/>
              <a:t>7</a:t>
            </a:fld>
            <a:endParaRPr lang="en-US"/>
          </a:p>
        </p:txBody>
      </p:sp>
    </p:spTree>
    <p:extLst>
      <p:ext uri="{BB962C8B-B14F-4D97-AF65-F5344CB8AC3E}">
        <p14:creationId xmlns:p14="http://schemas.microsoft.com/office/powerpoint/2010/main" val="8141179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 credentials</a:t>
            </a:r>
          </a:p>
        </p:txBody>
      </p:sp>
      <p:sp>
        <p:nvSpPr>
          <p:cNvPr id="3" name="Content Placeholder 2"/>
          <p:cNvSpPr>
            <a:spLocks noGrp="1"/>
          </p:cNvSpPr>
          <p:nvPr>
            <p:ph idx="1"/>
          </p:nvPr>
        </p:nvSpPr>
        <p:spPr>
          <a:xfrm>
            <a:off x="838200" y="1825624"/>
            <a:ext cx="4412673" cy="3508375"/>
          </a:xfrm>
        </p:spPr>
        <p:txBody>
          <a:bodyPr>
            <a:normAutofit/>
          </a:bodyPr>
          <a:lstStyle/>
          <a:p>
            <a:r>
              <a:rPr lang="en-US" dirty="0"/>
              <a:t>A </a:t>
            </a:r>
            <a:r>
              <a:rPr lang="en-US" b="1" dirty="0"/>
              <a:t>smart </a:t>
            </a:r>
            <a:r>
              <a:rPr lang="en-US" b="1" dirty="0" smtClean="0"/>
              <a:t>card</a:t>
            </a:r>
            <a:r>
              <a:rPr lang="en-US" dirty="0"/>
              <a:t> contains an </a:t>
            </a:r>
            <a:r>
              <a:rPr lang="en-US" i="1" dirty="0"/>
              <a:t>integrated circuit chip</a:t>
            </a:r>
            <a:r>
              <a:rPr lang="en-US" dirty="0"/>
              <a:t> that can hold information, which then can be used as part of the authentication process. </a:t>
            </a:r>
          </a:p>
        </p:txBody>
      </p:sp>
      <p:pic>
        <p:nvPicPr>
          <p:cNvPr id="4" name="Picture 3"/>
          <p:cNvPicPr>
            <a:picLocks noChangeAspect="1"/>
          </p:cNvPicPr>
          <p:nvPr/>
        </p:nvPicPr>
        <p:blipFill>
          <a:blip r:embed="rId2"/>
          <a:stretch>
            <a:fillRect/>
          </a:stretch>
        </p:blipFill>
        <p:spPr>
          <a:xfrm>
            <a:off x="6096000" y="1204736"/>
            <a:ext cx="5298671" cy="5015953"/>
          </a:xfrm>
          <a:prstGeom prst="rect">
            <a:avLst/>
          </a:prstGeom>
        </p:spPr>
      </p:pic>
      <p:sp>
        <p:nvSpPr>
          <p:cNvPr id="5" name="Slide Number Placeholder 4"/>
          <p:cNvSpPr>
            <a:spLocks noGrp="1"/>
          </p:cNvSpPr>
          <p:nvPr>
            <p:ph type="sldNum" sz="quarter" idx="12"/>
          </p:nvPr>
        </p:nvSpPr>
        <p:spPr/>
        <p:txBody>
          <a:bodyPr/>
          <a:lstStyle/>
          <a:p>
            <a:fld id="{2147A394-642B-2B49-8619-699A6DD0CBD3}" type="slidenum">
              <a:rPr lang="en-US" smtClean="0"/>
              <a:t>8</a:t>
            </a:fld>
            <a:endParaRPr lang="en-US"/>
          </a:p>
        </p:txBody>
      </p:sp>
    </p:spTree>
    <p:extLst>
      <p:ext uri="{BB962C8B-B14F-4D97-AF65-F5344CB8AC3E}">
        <p14:creationId xmlns:p14="http://schemas.microsoft.com/office/powerpoint/2010/main" val="1262625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 credentials</a:t>
            </a:r>
          </a:p>
        </p:txBody>
      </p:sp>
      <p:sp>
        <p:nvSpPr>
          <p:cNvPr id="3" name="Content Placeholder 2"/>
          <p:cNvSpPr>
            <a:spLocks noGrp="1"/>
          </p:cNvSpPr>
          <p:nvPr>
            <p:ph idx="1"/>
          </p:nvPr>
        </p:nvSpPr>
        <p:spPr/>
        <p:txBody>
          <a:bodyPr/>
          <a:lstStyle/>
          <a:p>
            <a:r>
              <a:rPr lang="en-US" dirty="0" smtClean="0"/>
              <a:t>Cell phones - Tokens </a:t>
            </a:r>
            <a:r>
              <a:rPr lang="en-US" dirty="0"/>
              <a:t>and cards are increasingly being replaced today with cell phones. A code can be sent to a user’s cell phone through an app on the device or as a text message </a:t>
            </a:r>
            <a:endParaRPr lang="en-US" dirty="0" smtClean="0"/>
          </a:p>
          <a:p>
            <a:r>
              <a:rPr lang="en-US" b="1" dirty="0"/>
              <a:t>Standard biometrics</a:t>
            </a:r>
            <a:r>
              <a:rPr lang="en-US" dirty="0"/>
              <a:t> uses a person’s unique physical characteristics for authentication (what he </a:t>
            </a:r>
            <a:r>
              <a:rPr lang="en-US" i="1" dirty="0"/>
              <a:t>is</a:t>
            </a:r>
            <a:r>
              <a:rPr lang="en-US" dirty="0"/>
              <a:t>). Standard biometrics can use fingerprints or other unique characteristics of a person’s face, hands, or eyes (irises and retinas) to authenticate a user.</a:t>
            </a:r>
          </a:p>
        </p:txBody>
      </p:sp>
      <p:sp>
        <p:nvSpPr>
          <p:cNvPr id="4" name="Slide Number Placeholder 3"/>
          <p:cNvSpPr>
            <a:spLocks noGrp="1"/>
          </p:cNvSpPr>
          <p:nvPr>
            <p:ph type="sldNum" sz="quarter" idx="12"/>
          </p:nvPr>
        </p:nvSpPr>
        <p:spPr/>
        <p:txBody>
          <a:bodyPr/>
          <a:lstStyle/>
          <a:p>
            <a:fld id="{2147A394-642B-2B49-8619-699A6DD0CBD3}" type="slidenum">
              <a:rPr lang="en-US" smtClean="0"/>
              <a:t>9</a:t>
            </a:fld>
            <a:endParaRPr lang="en-US"/>
          </a:p>
        </p:txBody>
      </p:sp>
    </p:spTree>
    <p:extLst>
      <p:ext uri="{BB962C8B-B14F-4D97-AF65-F5344CB8AC3E}">
        <p14:creationId xmlns:p14="http://schemas.microsoft.com/office/powerpoint/2010/main" val="16565599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719</Words>
  <Application>Microsoft Macintosh PowerPoint</Application>
  <PresentationFormat>Widescreen</PresentationFormat>
  <Paragraphs>85</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Authentication and Account Management</vt:lpstr>
      <vt:lpstr>Objectives</vt:lpstr>
      <vt:lpstr>Authentication credentials</vt:lpstr>
      <vt:lpstr>Authentication credentials</vt:lpstr>
      <vt:lpstr>Authentication credentials</vt:lpstr>
      <vt:lpstr>Authentication credentials</vt:lpstr>
      <vt:lpstr>Authentication credentials</vt:lpstr>
      <vt:lpstr>Authentication credentials</vt:lpstr>
      <vt:lpstr>Authentication credentials</vt:lpstr>
      <vt:lpstr>PowerPoint Presentation</vt:lpstr>
      <vt:lpstr>Authentication credentials</vt:lpstr>
      <vt:lpstr>Authentication credentials</vt:lpstr>
      <vt:lpstr>Authentication credentials</vt:lpstr>
      <vt:lpstr>Authentication credentials</vt:lpstr>
      <vt:lpstr>Authentication credentials</vt:lpstr>
      <vt:lpstr>Authentication credentials</vt:lpstr>
      <vt:lpstr>Summary</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Authentication and Account Management</dc:title>
  <dc:creator>Danish Khan</dc:creator>
  <cp:lastModifiedBy>Danish Khan</cp:lastModifiedBy>
  <cp:revision>1</cp:revision>
  <dcterms:created xsi:type="dcterms:W3CDTF">2016-12-12T13:14:58Z</dcterms:created>
  <dcterms:modified xsi:type="dcterms:W3CDTF">2016-12-12T13:15:20Z</dcterms:modified>
</cp:coreProperties>
</file>